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slideLayout" Target="../slideLayouts/slideLayout10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Job Application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Mugisha Valens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AUCA – Lecturer: Eric Maniraguha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9734"/>
            <a:ext cx="62022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Future Vision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1568887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project delivers a robust, efficient, and intelligent job application management system.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80190" y="2353508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643092" y="2534960"/>
            <a:ext cx="241887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Workflow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43092" y="2927271"/>
            <a:ext cx="7193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Streamlined job application process, reducing manual effort and errors.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552367" y="3623667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6915269" y="3805118"/>
            <a:ext cx="260711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Data Quality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915269" y="4197429"/>
            <a:ext cx="69213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Improved integrity and comprehensive auditing capabilities.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824543" y="4893826"/>
            <a:ext cx="181451" cy="1088708"/>
          </a:xfrm>
          <a:prstGeom prst="roundRect">
            <a:avLst>
              <a:gd name="adj" fmla="val 15001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7187446" y="507527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Real-time Insights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187446" y="5467588"/>
            <a:ext cx="664916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Empowering HR with immediate access to critical analytics.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096720" y="6163985"/>
            <a:ext cx="181451" cy="1335762"/>
          </a:xfrm>
          <a:prstGeom prst="roundRect">
            <a:avLst>
              <a:gd name="adj" fmla="val 15001"/>
            </a:avLst>
          </a:prstGeom>
          <a:solidFill>
            <a:srgbClr val="3C3C3A"/>
          </a:solidFill>
          <a:ln/>
        </p:spPr>
      </p:sp>
      <p:sp>
        <p:nvSpPr>
          <p:cNvPr id="15" name="Text 12"/>
          <p:cNvSpPr/>
          <p:nvPr/>
        </p:nvSpPr>
        <p:spPr>
          <a:xfrm>
            <a:off x="7459623" y="6345436"/>
            <a:ext cx="267890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Future: UI &amp; Dashboard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459623" y="6737747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Integration with a user interface and a complete Power BI dashboard for enhanced usability and visualization.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761" y="622578"/>
            <a:ext cx="7559278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The Challenge: Manual Application Hurdles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78761" y="1850827"/>
            <a:ext cx="7559278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Traditional job application processes are often bogged down by inefficiencies. Our project addresses critical pain points faced by HR departments.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278761" y="2536031"/>
            <a:ext cx="7559278" cy="1212294"/>
          </a:xfrm>
          <a:prstGeom prst="roundRect">
            <a:avLst>
              <a:gd name="adj" fmla="val 905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5901" y="2536031"/>
            <a:ext cx="91440" cy="1212294"/>
          </a:xfrm>
          <a:prstGeom prst="roundRect">
            <a:avLst>
              <a:gd name="adj" fmla="val 25998"/>
            </a:avLst>
          </a:prstGeom>
          <a:solidFill>
            <a:srgbClr val="E1E1DF"/>
          </a:solidFill>
          <a:ln/>
        </p:spPr>
      </p:sp>
      <p:sp>
        <p:nvSpPr>
          <p:cNvPr id="7" name="Text 4"/>
          <p:cNvSpPr/>
          <p:nvPr/>
        </p:nvSpPr>
        <p:spPr>
          <a:xfrm>
            <a:off x="6528673" y="2717363"/>
            <a:ext cx="3125153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Slow &amp; Error-Prone Processing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528673" y="3060025"/>
            <a:ext cx="71280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Manual methods lead to delays, inconsistencies, and frequent mistakes in managing applications.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278761" y="3906798"/>
            <a:ext cx="7559278" cy="1212294"/>
          </a:xfrm>
          <a:prstGeom prst="roundRect">
            <a:avLst>
              <a:gd name="adj" fmla="val 905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55901" y="3906798"/>
            <a:ext cx="91440" cy="1212294"/>
          </a:xfrm>
          <a:prstGeom prst="roundRect">
            <a:avLst>
              <a:gd name="adj" fmla="val 25998"/>
            </a:avLst>
          </a:prstGeom>
          <a:solidFill>
            <a:srgbClr val="E1E1DF"/>
          </a:solidFill>
          <a:ln/>
        </p:spPr>
      </p:sp>
      <p:sp>
        <p:nvSpPr>
          <p:cNvPr id="11" name="Text 8"/>
          <p:cNvSpPr/>
          <p:nvPr/>
        </p:nvSpPr>
        <p:spPr>
          <a:xfrm>
            <a:off x="6528673" y="4088130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Dispersed Data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528673" y="4430792"/>
            <a:ext cx="71280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Lack of centralized storage for applicant and job data creates fragmentation and accessibility issues.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278761" y="5277564"/>
            <a:ext cx="7559278" cy="1212294"/>
          </a:xfrm>
          <a:prstGeom prst="roundRect">
            <a:avLst>
              <a:gd name="adj" fmla="val 9051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55901" y="5277564"/>
            <a:ext cx="91440" cy="1212294"/>
          </a:xfrm>
          <a:prstGeom prst="roundRect">
            <a:avLst>
              <a:gd name="adj" fmla="val 25998"/>
            </a:avLst>
          </a:prstGeom>
          <a:solidFill>
            <a:srgbClr val="E1E1DF"/>
          </a:solidFill>
          <a:ln/>
        </p:spPr>
      </p:sp>
      <p:sp>
        <p:nvSpPr>
          <p:cNvPr id="15" name="Text 12"/>
          <p:cNvSpPr/>
          <p:nvPr/>
        </p:nvSpPr>
        <p:spPr>
          <a:xfrm>
            <a:off x="6528673" y="5458897"/>
            <a:ext cx="2776180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Limited Tracking &amp; Auditing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528673" y="5801558"/>
            <a:ext cx="7128034" cy="50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Without proper systems, tracking application progress and maintaining audit trails becomes nearly impossible.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278761" y="6648331"/>
            <a:ext cx="7559278" cy="958810"/>
          </a:xfrm>
          <a:prstGeom prst="roundRect">
            <a:avLst>
              <a:gd name="adj" fmla="val 11444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6255901" y="6648331"/>
            <a:ext cx="91440" cy="958810"/>
          </a:xfrm>
          <a:prstGeom prst="roundRect">
            <a:avLst>
              <a:gd name="adj" fmla="val 25998"/>
            </a:avLst>
          </a:prstGeom>
          <a:solidFill>
            <a:srgbClr val="E1E1DF"/>
          </a:solidFill>
          <a:ln/>
        </p:spPr>
      </p:sp>
      <p:sp>
        <p:nvSpPr>
          <p:cNvPr id="19" name="Text 16"/>
          <p:cNvSpPr/>
          <p:nvPr/>
        </p:nvSpPr>
        <p:spPr>
          <a:xfrm>
            <a:off x="6528673" y="6829663"/>
            <a:ext cx="1980962" cy="247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Poor Analytics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6528673" y="7172325"/>
            <a:ext cx="7128034" cy="253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HR struggles to generate meaningful reports or derive insights for strategic decision-making.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2728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Our Solution: A PL/SQL-Based System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80190" y="2191107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We propose a robust, automated system built on PL/SQL to streamline the job application process.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280190" y="2926794"/>
            <a:ext cx="7556421" cy="980003"/>
          </a:xfrm>
          <a:prstGeom prst="roundRect">
            <a:avLst>
              <a:gd name="adj" fmla="val 41662"/>
            </a:avLst>
          </a:prstGeom>
          <a:solidFill>
            <a:srgbClr val="3C3C3A"/>
          </a:solidFill>
          <a:ln/>
        </p:spPr>
      </p:sp>
      <p:sp>
        <p:nvSpPr>
          <p:cNvPr id="6" name="Text 3"/>
          <p:cNvSpPr/>
          <p:nvPr/>
        </p:nvSpPr>
        <p:spPr>
          <a:xfrm>
            <a:off x="6450211" y="3096816"/>
            <a:ext cx="270652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Centralized Management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50211" y="3464600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unified PL/SQL database for all job, applicant, and application data.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280190" y="4076819"/>
            <a:ext cx="7556421" cy="980003"/>
          </a:xfrm>
          <a:prstGeom prst="roundRect">
            <a:avLst>
              <a:gd name="adj" fmla="val 41662"/>
            </a:avLst>
          </a:prstGeom>
          <a:solidFill>
            <a:srgbClr val="3C3C3A"/>
          </a:solidFill>
          <a:ln/>
        </p:spPr>
      </p:sp>
      <p:sp>
        <p:nvSpPr>
          <p:cNvPr id="9" name="Text 6"/>
          <p:cNvSpPr/>
          <p:nvPr/>
        </p:nvSpPr>
        <p:spPr>
          <a:xfrm>
            <a:off x="6450211" y="4246840"/>
            <a:ext cx="238922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Workflows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450211" y="4614624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Efficient handling of job postings, application submissions, and status updates.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6280190" y="5226844"/>
            <a:ext cx="7556421" cy="980003"/>
          </a:xfrm>
          <a:prstGeom prst="roundRect">
            <a:avLst>
              <a:gd name="adj" fmla="val 41662"/>
            </a:avLst>
          </a:prstGeom>
          <a:solidFill>
            <a:srgbClr val="3C3C3A"/>
          </a:solidFill>
          <a:ln/>
        </p:spPr>
      </p:sp>
      <p:sp>
        <p:nvSpPr>
          <p:cNvPr id="12" name="Text 9"/>
          <p:cNvSpPr/>
          <p:nvPr/>
        </p:nvSpPr>
        <p:spPr>
          <a:xfrm>
            <a:off x="6450211" y="5396865"/>
            <a:ext cx="26371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Integrity &amp; Logging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450211" y="5764649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Triggers ensure data consistency and comprehensive activity logging for compliance.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280190" y="6376868"/>
            <a:ext cx="7556421" cy="980003"/>
          </a:xfrm>
          <a:prstGeom prst="roundRect">
            <a:avLst>
              <a:gd name="adj" fmla="val 41662"/>
            </a:avLst>
          </a:prstGeom>
          <a:solidFill>
            <a:srgbClr val="3C3C3A"/>
          </a:solidFill>
          <a:ln/>
        </p:spPr>
      </p:sp>
      <p:sp>
        <p:nvSpPr>
          <p:cNvPr id="15" name="Text 12"/>
          <p:cNvSpPr/>
          <p:nvPr/>
        </p:nvSpPr>
        <p:spPr>
          <a:xfrm>
            <a:off x="6450211" y="6546890"/>
            <a:ext cx="215110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Enhanced Analytics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450211" y="6914674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Built-in capabilities for business intelligence, empowering data-driven HR decisions.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866096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Database Design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5930" y="1745694"/>
            <a:ext cx="13078539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system's foundation is a meticulously designed relational database, ensuring stability and performance.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5930" y="2549128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JOBS: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Stores details of all available positions.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5930" y="2981325"/>
            <a:ext cx="763071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APPLICANTS: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Contains comprehensive candidate information.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5930" y="3413522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JOB_APPLICATIONS: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Links applicants to specific job postings and tracks application status.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5930" y="4200406"/>
            <a:ext cx="7630716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APPLICATION_LOGS: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Records all actions and changes within the system for auditing.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5930" y="5109210"/>
            <a:ext cx="7630716" cy="1064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 tables are equipped with primary and foreign keys, along with appropriate constraints to maintain data integrity. The design prioritizes scalability for future growth and auditability for transparency.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5048" y="2599015"/>
            <a:ext cx="4906923" cy="49069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687883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Optimized Business Workflow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1079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Our system automates key stages of the application process, from job creation to final disposition.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05144"/>
            <a:ext cx="907256" cy="10887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2497" y="22865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HR Creates Job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82497" y="267890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Human Resources posts new job openings within the system.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193852"/>
            <a:ext cx="907256" cy="10887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2497" y="33753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Applicant Submits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82497" y="3767614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Candidates apply for relevant positions through the portal.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282559"/>
            <a:ext cx="907256" cy="10887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2497" y="44640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System Processes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82497" y="4856321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Automated validation, logging, and rule enforcement occur instantly.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71267"/>
            <a:ext cx="907256" cy="10887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82497" y="5552718"/>
            <a:ext cx="25284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HR Review &amp; Decision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82497" y="594502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HR reviews applications and makes approval or rejection decisions.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459974"/>
            <a:ext cx="907256" cy="10887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82497" y="66414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Audit &amp; Analytics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82497" y="703373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Comprehensive audit trails and performance analytics are generated.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6945273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Technical Implementation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leverages powerful Oracle technologies for robust performance and flexibility.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3172" y="2032278"/>
            <a:ext cx="3065502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Environment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613172" y="2536031"/>
            <a:ext cx="6488311" cy="841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backend is powered by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Oracle Database 21c/23c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, utilizing a Pluggable Database (PDB) named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mon_27801_valens_jobApplication_db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for isolation and manageability.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3172" y="3552349"/>
            <a:ext cx="2768918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PL/SQL Components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613172" y="4056102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Packages: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Modularized code for managing job postings, applicants, and applications.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3172" y="4678204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Procedures &amp; Functions: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Encapsulated business logic and data manipulation routines.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3172" y="5300305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Triggers: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Automated actions for data integrity, logging, and business rule enforcement.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613172" y="5922407"/>
            <a:ext cx="648831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Advanced SQL: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Utilizing Window functions and Cursors for complex data retrieval and processing.</a:t>
            </a:r>
            <a:endParaRPr lang="en-US" sz="13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682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28461"/>
            <a:ext cx="674060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Enhancing System Reliability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76761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Beyond basic functionality, the system incorporates advanced features to ensure data quality and operational security.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93790" y="4261961"/>
            <a:ext cx="6430685" cy="1562933"/>
          </a:xfrm>
          <a:prstGeom prst="roundRect">
            <a:avLst>
              <a:gd name="adj" fmla="val 174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27" y="4175998"/>
            <a:ext cx="217646" cy="217646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791" y="5693212"/>
            <a:ext cx="217646" cy="2176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8827" y="4556998"/>
            <a:ext cx="366843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Weekend &amp; Holiday Restrictions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1088827" y="4949309"/>
            <a:ext cx="58406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 trigger prevents job applications from being processed on non-working days, ensuring accuracy in timelines.</a:t>
            </a:r>
            <a:endParaRPr lang="en-US" sz="1400" dirty="0"/>
          </a:p>
        </p:txBody>
      </p:sp>
      <p:sp>
        <p:nvSpPr>
          <p:cNvPr id="10" name="Shape 5"/>
          <p:cNvSpPr/>
          <p:nvPr/>
        </p:nvSpPr>
        <p:spPr>
          <a:xfrm>
            <a:off x="7405926" y="4261961"/>
            <a:ext cx="6430685" cy="1562933"/>
          </a:xfrm>
          <a:prstGeom prst="roundRect">
            <a:avLst>
              <a:gd name="adj" fmla="val 174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963" y="4175998"/>
            <a:ext cx="217646" cy="217646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4927" y="5693212"/>
            <a:ext cx="217646" cy="21764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700963" y="4556998"/>
            <a:ext cx="34800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Comprehensive Audit Logging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7700963" y="4949309"/>
            <a:ext cx="58406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Every significant system event is recorded, providing a complete historical record for accountability and analysis.</a:t>
            </a:r>
            <a:endParaRPr lang="en-US" sz="1400" dirty="0"/>
          </a:p>
        </p:txBody>
      </p:sp>
      <p:sp>
        <p:nvSpPr>
          <p:cNvPr id="15" name="Shape 8"/>
          <p:cNvSpPr/>
          <p:nvPr/>
        </p:nvSpPr>
        <p:spPr>
          <a:xfrm>
            <a:off x="793790" y="6006346"/>
            <a:ext cx="6430685" cy="1562933"/>
          </a:xfrm>
          <a:prstGeom prst="roundRect">
            <a:avLst>
              <a:gd name="adj" fmla="val 174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27" y="5920383"/>
            <a:ext cx="217646" cy="217646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791" y="7437596"/>
            <a:ext cx="217646" cy="217646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088827" y="6301383"/>
            <a:ext cx="255270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Robust Error Handling</a:t>
            </a:r>
            <a:endParaRPr lang="en-US" sz="1750" dirty="0"/>
          </a:p>
        </p:txBody>
      </p:sp>
      <p:sp>
        <p:nvSpPr>
          <p:cNvPr id="19" name="Text 10"/>
          <p:cNvSpPr/>
          <p:nvPr/>
        </p:nvSpPr>
        <p:spPr>
          <a:xfrm>
            <a:off x="1088827" y="6693694"/>
            <a:ext cx="58406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Built-in mechanisms catch and manage errors gracefully, preventing system crashes and ensuring data consistency.</a:t>
            </a:r>
            <a:endParaRPr lang="en-US" sz="1400" dirty="0"/>
          </a:p>
        </p:txBody>
      </p:sp>
      <p:sp>
        <p:nvSpPr>
          <p:cNvPr id="20" name="Shape 11"/>
          <p:cNvSpPr/>
          <p:nvPr/>
        </p:nvSpPr>
        <p:spPr>
          <a:xfrm>
            <a:off x="7405926" y="6006346"/>
            <a:ext cx="6430685" cy="1562933"/>
          </a:xfrm>
          <a:prstGeom prst="roundRect">
            <a:avLst>
              <a:gd name="adj" fmla="val 1742"/>
            </a:avLst>
          </a:prstGeom>
          <a:solidFill>
            <a:srgbClr val="1D1D1B"/>
          </a:solidFill>
          <a:ln w="22860">
            <a:solidFill>
              <a:srgbClr val="555553"/>
            </a:solidFill>
            <a:prstDash val="solid"/>
          </a:ln>
        </p:spPr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9963" y="5920383"/>
            <a:ext cx="217646" cy="217646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04927" y="7437596"/>
            <a:ext cx="217646" cy="217646"/>
          </a:xfrm>
          <a:prstGeom prst="rect">
            <a:avLst/>
          </a:prstGeom>
        </p:spPr>
      </p:pic>
      <p:sp>
        <p:nvSpPr>
          <p:cNvPr id="23" name="Text 12"/>
          <p:cNvSpPr/>
          <p:nvPr/>
        </p:nvSpPr>
        <p:spPr>
          <a:xfrm>
            <a:off x="7700963" y="6301383"/>
            <a:ext cx="27158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Secure Access Controls</a:t>
            </a:r>
            <a:endParaRPr lang="en-US" sz="1750" dirty="0"/>
          </a:p>
        </p:txBody>
      </p:sp>
      <p:sp>
        <p:nvSpPr>
          <p:cNvPr id="24" name="Text 13"/>
          <p:cNvSpPr/>
          <p:nvPr/>
        </p:nvSpPr>
        <p:spPr>
          <a:xfrm>
            <a:off x="7700963" y="6693694"/>
            <a:ext cx="584061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Role-based security with defined privileges ensures that users only access authorized functionalities.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4773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Driving Decisions with BI &amp; Analytics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0190" y="2626757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The system provides HR with crucial insights through real-time data analysis.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3387090"/>
            <a:ext cx="3529251" cy="765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Key Performance Indicators (KPIs)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280190" y="4356735"/>
            <a:ext cx="352925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Job Counts: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Overview of active and closed positions.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80190" y="5081588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Applicant Statistics: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Demographics, source, and funnel progression.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80190" y="6133148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Daily Application Trends: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Volume and peak times for application submissions.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14980" y="3387090"/>
            <a:ext cx="343828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Analytical Capabilities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314980" y="3973949"/>
            <a:ext cx="35292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 Analytical Queries: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Complex queries generate detailed reports from raw data.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14980" y="5025509"/>
            <a:ext cx="3529251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Power BI Integration (Proposed):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Future plans include developing an interactive dashboard for visual data representation and exploration.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2567" y="601980"/>
            <a:ext cx="4227552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Successful Test Results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52567" y="1260038"/>
            <a:ext cx="761166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Rigorous testing confirms the system's functionality, reliability, and adherence to design specifications.</a:t>
            </a:r>
            <a:endParaRPr lang="en-US" sz="1100" dirty="0"/>
          </a:p>
        </p:txBody>
      </p:sp>
      <p:sp>
        <p:nvSpPr>
          <p:cNvPr id="5" name="Shape 2"/>
          <p:cNvSpPr/>
          <p:nvPr/>
        </p:nvSpPr>
        <p:spPr>
          <a:xfrm>
            <a:off x="6252567" y="1647706"/>
            <a:ext cx="7611666" cy="138898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6" name="Shape 3"/>
          <p:cNvSpPr/>
          <p:nvPr/>
        </p:nvSpPr>
        <p:spPr>
          <a:xfrm>
            <a:off x="6394847" y="1789986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E1E1D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12243" y="1907262"/>
            <a:ext cx="192048" cy="1920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94847" y="2359104"/>
            <a:ext cx="1875472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Procedure Validation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6394847" y="2666762"/>
            <a:ext cx="732710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 PL/SQL procedures executed successfully, performing intended operations.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6252567" y="3178969"/>
            <a:ext cx="7611666" cy="138898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1" name="Shape 7"/>
          <p:cNvSpPr/>
          <p:nvPr/>
        </p:nvSpPr>
        <p:spPr>
          <a:xfrm>
            <a:off x="6394847" y="3321248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E1E1D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2243" y="3438525"/>
            <a:ext cx="192048" cy="1920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394847" y="3890367"/>
            <a:ext cx="17786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Automated Logging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6394847" y="4198025"/>
            <a:ext cx="732710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Triggers demonstrated automatic and accurate insertion of audit logs.</a:t>
            </a:r>
            <a:endParaRPr lang="en-US" sz="1100" dirty="0"/>
          </a:p>
        </p:txBody>
      </p:sp>
      <p:sp>
        <p:nvSpPr>
          <p:cNvPr id="15" name="Shape 10"/>
          <p:cNvSpPr/>
          <p:nvPr/>
        </p:nvSpPr>
        <p:spPr>
          <a:xfrm>
            <a:off x="6252567" y="4710232"/>
            <a:ext cx="7611666" cy="138898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16" name="Shape 11"/>
          <p:cNvSpPr/>
          <p:nvPr/>
        </p:nvSpPr>
        <p:spPr>
          <a:xfrm>
            <a:off x="6394847" y="4852511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E1E1DF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2243" y="4969788"/>
            <a:ext cx="192048" cy="19204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394847" y="5421630"/>
            <a:ext cx="197298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Integrity Verified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6394847" y="5729288"/>
            <a:ext cx="732710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Constraints and indexes were confirmed to enforce data rules effectively.</a:t>
            </a:r>
            <a:endParaRPr lang="en-US" sz="1100" dirty="0"/>
          </a:p>
        </p:txBody>
      </p:sp>
      <p:sp>
        <p:nvSpPr>
          <p:cNvPr id="20" name="Shape 14"/>
          <p:cNvSpPr/>
          <p:nvPr/>
        </p:nvSpPr>
        <p:spPr>
          <a:xfrm>
            <a:off x="6252567" y="6241494"/>
            <a:ext cx="7611666" cy="1388983"/>
          </a:xfrm>
          <a:prstGeom prst="roundRect">
            <a:avLst>
              <a:gd name="adj" fmla="val 1537"/>
            </a:avLst>
          </a:prstGeom>
          <a:solidFill>
            <a:srgbClr val="3C3C3A"/>
          </a:solidFill>
          <a:ln/>
        </p:spPr>
      </p:sp>
      <p:sp>
        <p:nvSpPr>
          <p:cNvPr id="21" name="Shape 15"/>
          <p:cNvSpPr/>
          <p:nvPr/>
        </p:nvSpPr>
        <p:spPr>
          <a:xfrm>
            <a:off x="6394847" y="6383774"/>
            <a:ext cx="426839" cy="426839"/>
          </a:xfrm>
          <a:prstGeom prst="roundRect">
            <a:avLst>
              <a:gd name="adj" fmla="val 21420455"/>
            </a:avLst>
          </a:prstGeom>
          <a:solidFill>
            <a:srgbClr val="E1E1DF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2243" y="6501051"/>
            <a:ext cx="192048" cy="19204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394847" y="6952893"/>
            <a:ext cx="187773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Sample Screenshots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6394847" y="7260550"/>
            <a:ext cx="7327106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Evidence of successful operations and data displays are included in detailed documentation.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2025-12-01T15:53:35Z</dcterms:created>
  <dcterms:modified xsi:type="dcterms:W3CDTF">2025-12-01T15:53:35Z</dcterms:modified>
</cp:coreProperties>
</file>